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4"/>
  </p:notesMasterIdLst>
  <p:sldIdLst>
    <p:sldId id="257" r:id="rId2"/>
    <p:sldId id="260" r:id="rId3"/>
    <p:sldId id="261" r:id="rId4"/>
    <p:sldId id="262" r:id="rId5"/>
    <p:sldId id="263" r:id="rId6"/>
    <p:sldId id="266" r:id="rId7"/>
    <p:sldId id="269" r:id="rId8"/>
    <p:sldId id="270" r:id="rId9"/>
    <p:sldId id="264" r:id="rId10"/>
    <p:sldId id="265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40" autoAdjust="0"/>
  </p:normalViewPr>
  <p:slideViewPr>
    <p:cSldViewPr>
      <p:cViewPr varScale="1">
        <p:scale>
          <a:sx n="86" d="100"/>
          <a:sy n="86" d="100"/>
        </p:scale>
        <p:origin x="-90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11A5BA-1524-4F4C-BCC0-12A0E550E50A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7DED7E-2EBA-41EF-A76A-E187C3B1298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E%D1%80%D0%B4%D0%B5%D0%BD_%D0%A1%D0%B2%D1%8F%D1%82%D0%BE%D0%B9_%D0%90%D0%BD%D0%BD%D1%8B" TargetMode="External"/><Relationship Id="rId13" Type="http://schemas.openxmlformats.org/officeDocument/2006/relationships/hyperlink" Target="https://ru.wikipedia.org/wiki/%D0%9C%D0%93%D0%A3" TargetMode="External"/><Relationship Id="rId3" Type="http://schemas.openxmlformats.org/officeDocument/2006/relationships/hyperlink" Target="https://ru.wikipedia.org/wiki/%D0%9E%D1%80%D0%B4%D0%B5%D0%BD_%D0%A1%D0%B2%D1%8F%D1%82%D0%BE%D0%B3%D0%BE_%D0%92%D0%BB%D0%B0%D0%B4%D0%B8%D0%BC%D0%B8%D1%80%D0%B0" TargetMode="External"/><Relationship Id="rId7" Type="http://schemas.openxmlformats.org/officeDocument/2006/relationships/hyperlink" Target="https://ru.wikipedia.org/wiki/%D0%A1%D1%82%D0%B0%D1%82%D1%81%D0%BA%D0%B8%D0%B9_%D1%81%D0%BE%D0%B2%D0%B5%D1%82%D0%BD%D0%B8%D0%BA" TargetMode="External"/><Relationship Id="rId12" Type="http://schemas.openxmlformats.org/officeDocument/2006/relationships/hyperlink" Target="https://ru.wikipedia.org/wiki/%D0%90%D0%BA%D0%B0%D0%B4%D0%B5%D0%BC%D0%B8%D1%8F_%D0%BD%D0%B0%D1%83%D0%BA_%D0%B2_%D0%93%D1%91%D1%82%D1%82%D0%B8%D0%BD%D0%B3%D0%B5%D0%BD%D0%B5" TargetMode="External"/><Relationship Id="rId2" Type="http://schemas.openxmlformats.org/officeDocument/2006/relationships/hyperlink" Target="https://ru.wikipedia.org/wiki/%D0%9D%D0%B0%D0%B4%D0%B2%D0%BE%D1%80%D0%BD%D1%8B%D0%B9_%D1%81%D0%BE%D0%B2%D0%B5%D1%82%D0%BD%D0%B8%D0%B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E%D1%80%D0%B4%D0%B5%D0%BD_%D0%A1%D0%B2%D1%8F%D1%82%D0%BE%D0%B3%D0%BE_%D0%A1%D1%82%D0%B0%D0%BD%D0%B8%D1%81%D0%BB%D0%B0%D0%B2%D0%B0_(%D0%A0%D0%BE%D1%81%D1%81%D0%B8%D0%B9%D1%81%D0%BA%D0%B0%D1%8F_%D0%B8%D0%BC%D0%BF%D0%B5%D1%80%D0%B8%D1%8F)" TargetMode="External"/><Relationship Id="rId11" Type="http://schemas.openxmlformats.org/officeDocument/2006/relationships/hyperlink" Target="https://ru.wikipedia.org/wiki/%D0%93%D0%B0%D1%83%D1%81%D1%81,_%D0%9A%D0%B0%D1%80%D0%BB_%D0%A4%D1%80%D0%B8%D0%B4%D1%80%D0%B8%D1%85" TargetMode="External"/><Relationship Id="rId5" Type="http://schemas.openxmlformats.org/officeDocument/2006/relationships/hyperlink" Target="https://ru.wikipedia.org/wiki/%D0%9B%D0%BE%D0%B1%D0%B0%D1%87%D0%B5%D0%B2%D1%81%D0%BA%D0%B8%D0%B9,_%D0%9D%D0%B8%D0%BA%D0%BE%D0%BB%D0%B0%D0%B9_%D0%98%D0%B2%D0%B0%D0%BD%D0%BE%D0%B2%D0%B8%D1%87#cite_note-34" TargetMode="External"/><Relationship Id="rId10" Type="http://schemas.openxmlformats.org/officeDocument/2006/relationships/hyperlink" Target="https://ru.wikipedia.org/wiki/%D0%9B%D0%BE%D0%B1%D0%B0%D1%87%D0%B5%D0%B2%D1%81%D0%BA%D0%B8%D0%B9,_%D0%9D%D0%B8%D0%BA%D0%BE%D0%BB%D0%B0%D0%B9_%D0%98%D0%B2%D0%B0%D0%BD%D0%BE%D0%B2%D0%B8%D1%87#cite_note-35" TargetMode="External"/><Relationship Id="rId4" Type="http://schemas.openxmlformats.org/officeDocument/2006/relationships/hyperlink" Target="https://ru.wikipedia.org/wiki/%D0%9A%D0%BE%D0%BB%D0%BB%D0%B5%D0%B6%D1%81%D0%BA%D0%B8%D0%B9_%D1%81%D0%BE%D0%B2%D0%B5%D1%82%D0%BD%D0%B8%D0%BA" TargetMode="External"/><Relationship Id="rId9" Type="http://schemas.openxmlformats.org/officeDocument/2006/relationships/hyperlink" Target="https://ru.wikipedia.org/wiki/%D0%94%D0%B5%D0%B9%D1%81%D1%82%D0%B2%D0%B8%D1%82%D0%B5%D0%BB%D1%8C%D0%BD%D1%8B%D0%B9_%D1%81%D1%82%D0%B0%D1%82%D1%81%D0%BA%D0%B8%D0%B9_%D1%81%D0%BE%D0%B2%D0%B5%D1%82%D0%BD%D0%B8%D0%BA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ru.wikipedia.org/wiki/%D0%9A%D0%B0%D0%B7%D0%B0%D0%BD%D1%81%D0%BA%D0%B8%D0%B9_(%D0%9F%D1%80%D0%B8%D0%B2%D0%BE%D0%BB%D0%B6%D1%81%D0%BA%D0%B8%D0%B9)_%D1%84%D0%B5%D0%B4%D0%B5%D1%80%D0%B0%D0%BB%D1%8C%D0%BD%D1%8B%D0%B9_%D1%83%D0%BD%D0%B8%D0%B2%D0%B5%D1%80%D1%81%D0%B8%D1%82%D0%B5%D1%82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5%D0%B2%D0%BA%D0%BB%D0%B8%D0%B4%D0%BE%D0%B2%D0%B0_%D0%B3%D0%B5%D0%BE%D0%BC%D0%B5%D1%82%D1%80%D0%B8%D1%8F" TargetMode="External"/><Relationship Id="rId2" Type="http://schemas.openxmlformats.org/officeDocument/2006/relationships/hyperlink" Target="https://ru.wikipedia.org/wiki/%D0%9D%D0%B5%D0%B5%D0%B2%D0%BA%D0%BB%D0%B8%D0%B4%D0%BE%D0%B2%D0%B0_%D0%B3%D0%B5%D0%BE%D0%BC%D0%B5%D1%82%D1%80%D0%B8%D1%8F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3%D0%B5%D0%BE%D0%BC%D0%B5%D1%82%D1%80%D0%B8%D1%8F_%D0%A0%D0%B8%D0%BC%D0%B0%D0%BD%D0%B0" TargetMode="External"/><Relationship Id="rId5" Type="http://schemas.openxmlformats.org/officeDocument/2006/relationships/image" Target="../media/image8.png"/><Relationship Id="rId4" Type="http://schemas.openxmlformats.org/officeDocument/2006/relationships/hyperlink" Target="https://ru.wikipedia.org/wiki/%D0%90%D0%BA%D1%81%D0%B8%D0%BE%D0%BC%D0%B0_%D0%BE_%D0%BF%D0%B0%D1%80%D0%B0%D0%BB%D0%BB%D0%B5%D0%BB%D1%8C%D0%BD%D1%8B%D1%85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0648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vi-VN" b="1" dirty="0" smtClean="0"/>
              <a:t>Никола́й Ива́нович Лобаче́вский</a:t>
            </a:r>
            <a:endParaRPr lang="ru-RU" dirty="0"/>
          </a:p>
        </p:txBody>
      </p:sp>
      <p:pic>
        <p:nvPicPr>
          <p:cNvPr id="4" name="Содержимое 3" descr="lobachevskij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708400" y="2143125"/>
            <a:ext cx="1962150" cy="3409950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92696"/>
            <a:ext cx="7200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 время  ужасного пожара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1842 г.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уничтожившего часть города,  </a:t>
            </a: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Лобачевский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принял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чрезвычайно энергичные меры по спасению университетских построек и оборудования. В частности, благодаря его распорядительности были сохранены библиотека и астрономические инструменты. </a:t>
            </a:r>
            <a:endParaRPr lang="ru-RU" dirty="0"/>
          </a:p>
        </p:txBody>
      </p:sp>
      <p:pic>
        <p:nvPicPr>
          <p:cNvPr id="3074" name="Picture 2" descr="C:\Users\Asus\Desktop\pozha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780928"/>
            <a:ext cx="4464496" cy="3168352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8024" y="3212976"/>
            <a:ext cx="31624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Н.И.Лобачевский</a:t>
            </a:r>
            <a:endParaRPr lang="ru-RU" dirty="0"/>
          </a:p>
        </p:txBody>
      </p:sp>
      <p:pic>
        <p:nvPicPr>
          <p:cNvPr id="4098" name="Picture 2" descr="C:\Users\Asus\Desktop\220px-Gerb_Lobachevsk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212976"/>
            <a:ext cx="2095500" cy="226695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827584" y="5517232"/>
            <a:ext cx="31005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/>
              <a:t>Герб Лобачевского, ОГ 11-127</a:t>
            </a:r>
            <a:endParaRPr lang="ru-RU" u="sng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476672"/>
            <a:ext cx="742754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“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Математика-это язык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 котором 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говарят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все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Точные науки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”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92696"/>
            <a:ext cx="8244408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 течение жизни Н. И. Лобачевский получил за неутомимую и плодотворную служебную деятельность ряд наград:</a:t>
            </a:r>
          </a:p>
          <a:p>
            <a:r>
              <a:rPr lang="ru-RU" b="1" i="1" u="sng" dirty="0" smtClean="0"/>
              <a:t>1818 </a:t>
            </a:r>
            <a:r>
              <a:rPr lang="ru-RU" dirty="0" smtClean="0"/>
              <a:t>— как профессор получил чин </a:t>
            </a:r>
            <a:r>
              <a:rPr lang="ru-RU" dirty="0" smtClean="0">
                <a:hlinkClick r:id="rId2" tooltip="Надворный советник"/>
              </a:rPr>
              <a:t>надворного советника</a:t>
            </a:r>
            <a:r>
              <a:rPr lang="ru-RU" dirty="0" smtClean="0"/>
              <a:t>.</a:t>
            </a:r>
          </a:p>
          <a:p>
            <a:r>
              <a:rPr lang="ru-RU" b="1" i="1" u="sng" dirty="0" smtClean="0"/>
              <a:t>1824</a:t>
            </a:r>
            <a:r>
              <a:rPr lang="ru-RU" dirty="0" smtClean="0"/>
              <a:t> — </a:t>
            </a:r>
            <a:r>
              <a:rPr lang="ru-RU" u="sng" dirty="0" smtClean="0">
                <a:hlinkClick r:id="rId3" tooltip="Орден Святого Владимира"/>
              </a:rPr>
              <a:t>орден Святого Владимира</a:t>
            </a:r>
            <a:r>
              <a:rPr lang="ru-RU" dirty="0" smtClean="0"/>
              <a:t> IV степени, чин </a:t>
            </a:r>
            <a:r>
              <a:rPr lang="ru-RU" dirty="0" smtClean="0">
                <a:hlinkClick r:id="rId4" tooltip="Коллежский советник"/>
              </a:rPr>
              <a:t>коллежского советника</a:t>
            </a:r>
            <a:r>
              <a:rPr lang="ru-RU" dirty="0" smtClean="0"/>
              <a:t>.</a:t>
            </a:r>
          </a:p>
          <a:p>
            <a:r>
              <a:rPr lang="ru-RU" b="1" i="1" u="sng" dirty="0" smtClean="0"/>
              <a:t>1831</a:t>
            </a:r>
            <a:r>
              <a:rPr lang="ru-RU" dirty="0" smtClean="0"/>
              <a:t> — личная благодарность царя за успешную борьбу с эпидемией холеры и перстень с бриллиантом. Царский подарок Лобачевский был вынужден в годы нужды продать</a:t>
            </a:r>
            <a:r>
              <a:rPr lang="ru-RU" baseline="30000" dirty="0" smtClean="0">
                <a:hlinkClick r:id="rId5"/>
              </a:rPr>
              <a:t>[34]</a:t>
            </a:r>
            <a:r>
              <a:rPr lang="ru-RU" dirty="0" smtClean="0"/>
              <a:t>.</a:t>
            </a:r>
          </a:p>
          <a:p>
            <a:r>
              <a:rPr lang="ru-RU" b="1" i="1" u="sng" dirty="0" smtClean="0"/>
              <a:t>1833</a:t>
            </a:r>
            <a:r>
              <a:rPr lang="ru-RU" dirty="0" smtClean="0"/>
              <a:t> — </a:t>
            </a:r>
            <a:r>
              <a:rPr lang="ru-RU" dirty="0" smtClean="0">
                <a:hlinkClick r:id="rId6" tooltip="Орден Святого Станислава (Российская империя)"/>
              </a:rPr>
              <a:t>орден Святого Станислава</a:t>
            </a:r>
            <a:r>
              <a:rPr lang="ru-RU" dirty="0" smtClean="0"/>
              <a:t> III степени, чин </a:t>
            </a:r>
            <a:r>
              <a:rPr lang="ru-RU" dirty="0" smtClean="0">
                <a:hlinkClick r:id="rId7" tooltip="Статский советник"/>
              </a:rPr>
              <a:t>статского советника</a:t>
            </a:r>
            <a:r>
              <a:rPr lang="ru-RU" dirty="0" smtClean="0"/>
              <a:t>.</a:t>
            </a:r>
          </a:p>
          <a:p>
            <a:r>
              <a:rPr lang="ru-RU" b="1" i="1" u="sng" dirty="0" smtClean="0"/>
              <a:t>1836</a:t>
            </a:r>
            <a:r>
              <a:rPr lang="ru-RU" dirty="0" smtClean="0"/>
              <a:t> — </a:t>
            </a:r>
            <a:r>
              <a:rPr lang="ru-RU" dirty="0" smtClean="0">
                <a:hlinkClick r:id="rId8" tooltip="Орден Святой Анны"/>
              </a:rPr>
              <a:t>орден Святой Анны</a:t>
            </a:r>
            <a:r>
              <a:rPr lang="ru-RU" dirty="0" smtClean="0"/>
              <a:t> II степени, звание потомственного дворянина (утверждено в 1838 году).</a:t>
            </a:r>
          </a:p>
          <a:p>
            <a:r>
              <a:rPr lang="ru-RU" b="1" i="1" u="sng" dirty="0" smtClean="0"/>
              <a:t>1838</a:t>
            </a:r>
            <a:r>
              <a:rPr lang="ru-RU" dirty="0" smtClean="0"/>
              <a:t> — чин </a:t>
            </a:r>
            <a:r>
              <a:rPr lang="ru-RU" dirty="0" smtClean="0">
                <a:hlinkClick r:id="rId9" tooltip="Действительный статский советник"/>
              </a:rPr>
              <a:t>действительного статского советника</a:t>
            </a:r>
            <a:r>
              <a:rPr lang="ru-RU" baseline="30000" dirty="0" smtClean="0">
                <a:hlinkClick r:id="rId10"/>
              </a:rPr>
              <a:t>[35]</a:t>
            </a:r>
            <a:r>
              <a:rPr lang="ru-RU" dirty="0" smtClean="0"/>
              <a:t>.</a:t>
            </a:r>
          </a:p>
          <a:p>
            <a:r>
              <a:rPr lang="ru-RU" b="1" i="1" u="sng" dirty="0" smtClean="0"/>
              <a:t>1841</a:t>
            </a:r>
            <a:r>
              <a:rPr lang="ru-RU" dirty="0" smtClean="0"/>
              <a:t> — звание заслуженного профессора по выслуге 25 лет.</a:t>
            </a:r>
          </a:p>
          <a:p>
            <a:r>
              <a:rPr lang="ru-RU" b="1" i="1" u="sng" dirty="0" smtClean="0"/>
              <a:t>1842</a:t>
            </a:r>
            <a:r>
              <a:rPr lang="ru-RU" dirty="0" smtClean="0"/>
              <a:t> — по рекомендации </a:t>
            </a:r>
            <a:r>
              <a:rPr lang="ru-RU" dirty="0" smtClean="0">
                <a:hlinkClick r:id="rId11" tooltip="Гаусс, Карл Фридрих"/>
              </a:rPr>
              <a:t>Гаусса</a:t>
            </a:r>
            <a:r>
              <a:rPr lang="ru-RU" dirty="0" smtClean="0"/>
              <a:t> избран членом-корреспондентом </a:t>
            </a:r>
            <a:r>
              <a:rPr lang="ru-RU" dirty="0" err="1" smtClean="0">
                <a:hlinkClick r:id="rId12" tooltip="Академия наук в Гёттингене"/>
              </a:rPr>
              <a:t>Гёттингенского</a:t>
            </a:r>
            <a:r>
              <a:rPr lang="ru-RU" dirty="0" smtClean="0">
                <a:hlinkClick r:id="rId12" tooltip="Академия наук в Гёттингене"/>
              </a:rPr>
              <a:t> королевского научного общества</a:t>
            </a:r>
            <a:r>
              <a:rPr lang="ru-RU" dirty="0" smtClean="0"/>
              <a:t>.</a:t>
            </a:r>
          </a:p>
          <a:p>
            <a:r>
              <a:rPr lang="ru-RU" b="1" i="1" u="sng" dirty="0" smtClean="0"/>
              <a:t>1842</a:t>
            </a:r>
            <a:r>
              <a:rPr lang="ru-RU" dirty="0" smtClean="0"/>
              <a:t> — </a:t>
            </a:r>
            <a:r>
              <a:rPr lang="ru-RU" dirty="0" smtClean="0">
                <a:hlinkClick r:id="rId3" tooltip="Орден Святого Владимира"/>
              </a:rPr>
              <a:t>орден Святого Владимира</a:t>
            </a:r>
            <a:r>
              <a:rPr lang="ru-RU" dirty="0" smtClean="0"/>
              <a:t> III степени, к 50-летию.</a:t>
            </a:r>
          </a:p>
          <a:p>
            <a:r>
              <a:rPr lang="ru-RU" b="1" i="1" u="sng" dirty="0" smtClean="0"/>
              <a:t>1844</a:t>
            </a:r>
            <a:r>
              <a:rPr lang="ru-RU" dirty="0" smtClean="0"/>
              <a:t> — </a:t>
            </a:r>
            <a:r>
              <a:rPr lang="ru-RU" dirty="0" smtClean="0">
                <a:hlinkClick r:id="rId6" tooltip="Орден Святого Станислава (Российская империя)"/>
              </a:rPr>
              <a:t>орден Святого Станислава</a:t>
            </a:r>
            <a:r>
              <a:rPr lang="ru-RU" dirty="0" smtClean="0"/>
              <a:t> I степени.</a:t>
            </a:r>
          </a:p>
          <a:p>
            <a:r>
              <a:rPr lang="ru-RU" b="1" i="1" u="sng" dirty="0" smtClean="0"/>
              <a:t>1852</a:t>
            </a:r>
            <a:r>
              <a:rPr lang="ru-RU" dirty="0" smtClean="0"/>
              <a:t> — </a:t>
            </a:r>
            <a:r>
              <a:rPr lang="ru-RU" dirty="0" smtClean="0">
                <a:hlinkClick r:id="rId8" tooltip="Орден Святой Анны"/>
              </a:rPr>
              <a:t>орден Святой Анны</a:t>
            </a:r>
            <a:r>
              <a:rPr lang="ru-RU" dirty="0" smtClean="0"/>
              <a:t> I степени, к 60-летию.</a:t>
            </a:r>
          </a:p>
          <a:p>
            <a:r>
              <a:rPr lang="ru-RU" b="1" i="1" u="sng" dirty="0" smtClean="0"/>
              <a:t>1855</a:t>
            </a:r>
            <a:r>
              <a:rPr lang="ru-RU" dirty="0" smtClean="0"/>
              <a:t> — по случаю столетия </a:t>
            </a:r>
            <a:r>
              <a:rPr lang="ru-RU" dirty="0" smtClean="0">
                <a:hlinkClick r:id="rId13" tooltip="МГУ"/>
              </a:rPr>
              <a:t>Московского университета</a:t>
            </a:r>
            <a:r>
              <a:rPr lang="ru-RU" dirty="0" smtClean="0"/>
              <a:t> избран его почётным членом, с вручением серебряной медали.</a:t>
            </a: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548680"/>
            <a:ext cx="6984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dirty="0" smtClean="0"/>
              <a:t>Годы жизни </a:t>
            </a:r>
            <a:endParaRPr lang="ru-RU" dirty="0" smtClean="0"/>
          </a:p>
          <a:p>
            <a:pPr algn="ctr" fontAlgn="t"/>
            <a:r>
              <a:rPr lang="ru-RU" b="1" dirty="0" smtClean="0"/>
              <a:t>20 ноября  1792- 12  февраля 1856 </a:t>
            </a:r>
          </a:p>
          <a:p>
            <a:endParaRPr lang="ru-RU" dirty="0" smtClean="0"/>
          </a:p>
        </p:txBody>
      </p:sp>
      <p:pic>
        <p:nvPicPr>
          <p:cNvPr id="2050" name="Picture 2" descr="C:\Users\Asus\Desktop\220px-Nikolay_Ivanovich_Lobachevsky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340768"/>
            <a:ext cx="3528392" cy="489654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476672"/>
            <a:ext cx="8153400" cy="8699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Лобачевский в течение 40 лет </a:t>
            </a:r>
            <a:r>
              <a:rPr lang="ru-RU" dirty="0" err="1" smtClean="0"/>
              <a:t>преподавалв</a:t>
            </a:r>
            <a:r>
              <a:rPr lang="ru-RU" dirty="0" smtClean="0"/>
              <a:t> </a:t>
            </a:r>
            <a:r>
              <a:rPr lang="ru-RU" dirty="0" smtClean="0">
                <a:hlinkClick r:id="rId2" tooltip="Казанский (Приволжский) федеральный университет"/>
              </a:rPr>
              <a:t>Казанском</a:t>
            </a:r>
            <a:r>
              <a:rPr lang="en-US" dirty="0" smtClean="0">
                <a:hlinkClick r:id="rId2" tooltip="Казанский (Приволжский) федеральный университет"/>
              </a:rPr>
              <a:t> </a:t>
            </a:r>
            <a:r>
              <a:rPr lang="ru-RU" dirty="0" smtClean="0">
                <a:hlinkClick r:id="rId2" tooltip="Казанский (Приволжский) федеральный университет"/>
              </a:rPr>
              <a:t>университете</a:t>
            </a:r>
            <a:endParaRPr lang="ru-RU" dirty="0"/>
          </a:p>
        </p:txBody>
      </p:sp>
      <p:pic>
        <p:nvPicPr>
          <p:cNvPr id="7" name="Picture 4" descr="Казанский императорский университет 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09600" y="3005666"/>
            <a:ext cx="3886200" cy="244686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pic>
        <p:nvPicPr>
          <p:cNvPr id="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201863"/>
            <a:ext cx="3246886" cy="39131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2" name="Текст 1"/>
          <p:cNvSpPr>
            <a:spLocks noGrp="1"/>
          </p:cNvSpPr>
          <p:nvPr>
            <p:ph type="body" sz="quarter" idx="1"/>
          </p:nvPr>
        </p:nvSpPr>
        <p:spPr>
          <a:xfrm>
            <a:off x="683568" y="2132856"/>
            <a:ext cx="3886200" cy="640080"/>
          </a:xfrm>
        </p:spPr>
        <p:txBody>
          <a:bodyPr/>
          <a:lstStyle/>
          <a:p>
            <a:r>
              <a:rPr lang="ru-RU" dirty="0" smtClean="0"/>
              <a:t>Здание университета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2800" dirty="0" smtClean="0">
                <a:latin typeface="Calibri" pitchFamily="34" charset="0"/>
              </a:rPr>
              <a:t>План Казанского университета</a:t>
            </a:r>
            <a:endParaRPr lang="ru-RU" sz="2800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6912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1811 год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Лобачевский окончил университет и был утверждён в  звании магистра. </a:t>
            </a:r>
            <a:endParaRPr lang="ru-RU" dirty="0"/>
          </a:p>
        </p:txBody>
      </p:sp>
      <p:pic>
        <p:nvPicPr>
          <p:cNvPr id="3" name="Рисунок 1" descr="image_6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72816"/>
            <a:ext cx="5786437" cy="39290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24744"/>
            <a:ext cx="8676456" cy="5150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8640" indent="-411480" algn="just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Лобачевский входит в особый комитет, и</a:t>
            </a:r>
            <a:r>
              <a:rPr lang="ru-RU" b="1" dirty="0" smtClean="0"/>
              <a:t>з</a:t>
            </a:r>
            <a:r>
              <a:rPr lang="ru-RU" dirty="0" smtClean="0"/>
              <a:t>бранный 13 октября 1816 года по делу «об ослушании студентов </a:t>
            </a:r>
            <a:r>
              <a:rPr lang="ru-RU" dirty="0" err="1" smtClean="0"/>
              <a:t>противу</a:t>
            </a:r>
            <a:r>
              <a:rPr lang="ru-RU" dirty="0" smtClean="0"/>
              <a:t> начальства и чинимых грубостях». Как член этого комитета Николай Иванович выступил с представлением, в котором, выказав весьма гуманное отношение к провинившимся студентам, подвергнул строгой критике условия современной студенческой жизни, содействующие понижению общего нравственного её уровня.</a:t>
            </a:r>
          </a:p>
          <a:p>
            <a:pPr marL="548640" indent="-411480" algn="just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/>
          </a:p>
          <a:p>
            <a:pPr marL="548640" indent="-411480" algn="just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           Круг </a:t>
            </a:r>
            <a:r>
              <a:rPr lang="en-US" dirty="0" smtClean="0"/>
              <a:t> </a:t>
            </a:r>
            <a:r>
              <a:rPr lang="ru-RU" dirty="0" smtClean="0"/>
              <a:t>обязанностей декана физико-математического факультета был обширен — чтение лекций по математике, астрономии, физике, комплектация и приведение в порядок библиотеки, музея, физического кабинета, создание обсерватории.</a:t>
            </a:r>
            <a:endParaRPr lang="en-US" dirty="0" smtClean="0"/>
          </a:p>
          <a:p>
            <a:pPr marL="548640" indent="-411480" algn="just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/>
          </a:p>
          <a:p>
            <a:pPr marL="548640" indent="-411480" algn="just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           В этой должности  Лобачевскому открылась  возможность присмотреться к ходу преподавания в низших и средних учебных заведениях и, конечно, вследствие этого у него явилась еще в 1823 г. мысль составить учебник алгебры для средних учебных заведений, а также и попытка издать геометрию.</a:t>
            </a:r>
          </a:p>
          <a:p>
            <a:pPr marL="548640" indent="-411480" algn="just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87824" y="260648"/>
            <a:ext cx="2773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заслуги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7129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i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1812 по 1814 г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Лобачевскому поручено читать особые лекции по арифметике и геометрии для служащих чиновников.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96752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1814 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распоряжением министра народного просвещения Лобачевский был произведен из магистров в адъюнкты чистой математики и начал свои лекции или, как выражались тогда, «свое публичное преподавание».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204864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1816 г.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Лобачевский по инициативе попечителя университета М.А. Салтыкова был утверждён  экстраординарным профессором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967335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 В 1816-1817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академическом году он читает курс арифметики, алгебры и тригонометрии по своей тетради.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3717032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В 1816-1817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академическом году он читает курс арифметики, алгебры и тригонометрии по своей тетради.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4365104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В  1817-1818 году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курс плоской и сферической геометрии по своей тетради.              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В  1818-1819 году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курс дифференциального и интегрального исчисления по     Монжу и  Лагранжу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5229200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В  1820 - 1822 гг.; 1823 - 1825 гг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– декан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физико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математического факультета.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В 1822 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.- утвержден ординарным профессором.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В  1827 – 1846 гг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– ректор университета.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6093296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В1846-56 гг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 Лобачевский - помощник попечителя Казанского учебного округа.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Геометрия </a:t>
            </a:r>
            <a:r>
              <a:rPr lang="ru-RU" dirty="0" smtClean="0"/>
              <a:t>Л</a:t>
            </a:r>
            <a:r>
              <a:rPr lang="ru-RU" dirty="0" smtClean="0"/>
              <a:t>обачевского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700808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одна из </a:t>
            </a:r>
            <a:r>
              <a:rPr lang="ru-RU" dirty="0" smtClean="0">
                <a:hlinkClick r:id="rId2" tooltip="Неевклидова геометрия"/>
              </a:rPr>
              <a:t>неевклидовых геометрий</a:t>
            </a:r>
            <a:r>
              <a:rPr lang="ru-RU" dirty="0" smtClean="0"/>
              <a:t>, геометрическая теория, основанная на тех же основных посылках, что и обычная </a:t>
            </a:r>
            <a:r>
              <a:rPr lang="ru-RU" u="sng" dirty="0" smtClean="0">
                <a:hlinkClick r:id="rId3" tooltip="Евклидова геометрия"/>
              </a:rPr>
              <a:t>евклидова геометрия</a:t>
            </a:r>
            <a:r>
              <a:rPr lang="ru-RU" dirty="0" smtClean="0"/>
              <a:t>, за исключением </a:t>
            </a:r>
            <a:r>
              <a:rPr lang="ru-RU" dirty="0" smtClean="0">
                <a:hlinkClick r:id="rId4" tooltip="Аксиома о параллельных"/>
              </a:rPr>
              <a:t>аксиомы о параллельных прямых</a:t>
            </a:r>
            <a:r>
              <a:rPr lang="ru-RU" dirty="0" smtClean="0"/>
              <a:t>, которая заменяется на аксиому о параллельных прямых Лобачевского.</a:t>
            </a:r>
            <a:endParaRPr lang="ru-RU" dirty="0"/>
          </a:p>
        </p:txBody>
      </p:sp>
      <p:pic>
        <p:nvPicPr>
          <p:cNvPr id="26626" name="Picture 2" descr="C:\Users\Asus\Desktop\300px-Euclidian_and_non_euclidian_geometry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212976"/>
            <a:ext cx="6984776" cy="19442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5373216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(1) евклидова геометрия; (2) </a:t>
            </a:r>
            <a:r>
              <a:rPr lang="ru-RU" dirty="0" smtClean="0">
                <a:hlinkClick r:id="rId6" tooltip="Геометрия Римана"/>
              </a:rPr>
              <a:t>геометрия Римана</a:t>
            </a:r>
            <a:r>
              <a:rPr lang="ru-RU" dirty="0" smtClean="0"/>
              <a:t>; (3) геометрия Лобачевского</a:t>
            </a:r>
            <a:endParaRPr lang="ru-RU" dirty="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764704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Евклидова аксиома о параллельных (точнее, одно из эквивалентных ей утверждений) гласит: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412776"/>
            <a:ext cx="7344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Через точку, не лежащую на данной прямой, проходит не более одной прямой, лежащей с данной прямой в одной плоскости и не пересекающей её.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3717032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 геометрии Лобачевского, вместо неё принимается следующая аксиома: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4149080"/>
            <a:ext cx="7560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Через точку, не лежащую на данной прямой, проходят по крайней мере две прямые, лежащие с данной прямой в одной плоскости и не пересекающие её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7650" name="Picture 2" descr="C:\Users\Asus\Downloads\V_postulato_di_euclide_ani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276872"/>
            <a:ext cx="4422626" cy="1296144"/>
          </a:xfrm>
          <a:prstGeom prst="rect">
            <a:avLst/>
          </a:prstGeom>
          <a:noFill/>
        </p:spPr>
      </p:pic>
      <p:pic>
        <p:nvPicPr>
          <p:cNvPr id="27653" name="Picture 5" descr="C:\Users\Asus\Desktop\ds0105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5301208"/>
            <a:ext cx="3816424" cy="1228725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1825 год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Николай Иванович становится университетским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библиотекарем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C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целью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ривести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библеонеку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приличный вид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 творившегося там хаоса </a:t>
            </a:r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58" y="1268760"/>
            <a:ext cx="4214842" cy="48577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204864"/>
            <a:ext cx="3456384" cy="20162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110</TotalTime>
  <Words>511</Words>
  <Application>Microsoft Office PowerPoint</Application>
  <PresentationFormat>Экран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Обычная</vt:lpstr>
      <vt:lpstr>Никола́й Ива́нович Лобаче́вский</vt:lpstr>
      <vt:lpstr>Слайд 2</vt:lpstr>
      <vt:lpstr>Лобачевский в течение 40 лет преподавалв Казанском университете</vt:lpstr>
      <vt:lpstr>Слайд 4</vt:lpstr>
      <vt:lpstr>Слайд 5</vt:lpstr>
      <vt:lpstr>Слайд 6</vt:lpstr>
      <vt:lpstr>Геометрия Лобачевского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Никола́й Ива́нович Лобаче́вский</dc:title>
  <dc:creator>Asus</dc:creator>
  <cp:lastModifiedBy>Asus</cp:lastModifiedBy>
  <cp:revision>14</cp:revision>
  <dcterms:created xsi:type="dcterms:W3CDTF">2014-12-15T13:16:14Z</dcterms:created>
  <dcterms:modified xsi:type="dcterms:W3CDTF">2014-12-15T15:16:49Z</dcterms:modified>
</cp:coreProperties>
</file>