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6" r:id="rId6"/>
    <p:sldId id="267" r:id="rId7"/>
    <p:sldId id="268" r:id="rId8"/>
    <p:sldId id="270" r:id="rId9"/>
    <p:sldId id="269" r:id="rId10"/>
    <p:sldId id="27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66CC"/>
    <a:srgbClr val="FF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</c:strCache>
            </c:strRef>
          </c:tx>
          <c:dLbls>
            <c:dLbl>
              <c:idx val="3"/>
              <c:layout>
                <c:manualLayout>
                  <c:x val="0.14028585836492663"/>
                  <c:y val="-9.4912397648853983E-3"/>
                </c:manualLayout>
              </c:layout>
              <c:showPercent val="1"/>
            </c:dLbl>
            <c:txPr>
              <a:bodyPr/>
              <a:lstStyle/>
              <a:p>
                <a:pPr>
                  <a:defRPr>
                    <a:effectLst>
                      <a:glow rad="139700">
                        <a:schemeClr val="accent6">
                          <a:satMod val="175000"/>
                          <a:alpha val="40000"/>
                        </a:schemeClr>
                      </a:glow>
                    </a:effectLst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Лист1!$A$2:$A$5</c:f>
              <c:strCache>
                <c:ptCount val="4"/>
                <c:pt idx="0">
                  <c:v>зеленые и черные</c:v>
                </c:pt>
                <c:pt idx="1">
                  <c:v>карие и болотные</c:v>
                </c:pt>
                <c:pt idx="2">
                  <c:v>голубые и синие</c:v>
                </c:pt>
                <c:pt idx="3">
                  <c:v>серые 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0.05</c:v>
                </c:pt>
                <c:pt idx="1">
                  <c:v>0.25</c:v>
                </c:pt>
                <c:pt idx="2">
                  <c:v>0.2</c:v>
                </c:pt>
                <c:pt idx="3">
                  <c:v>0.5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defRPr>
          </a:pPr>
          <a:endParaRPr lang="ru-RU"/>
        </a:p>
      </c:txPr>
    </c:legend>
    <c:plotVisOnly val="1"/>
  </c:chart>
  <c:txPr>
    <a:bodyPr/>
    <a:lstStyle/>
    <a:p>
      <a:pPr>
        <a:defRPr sz="2400">
          <a:ln>
            <a:solidFill>
              <a:srgbClr val="FFC000"/>
            </a:solidFill>
          </a:ln>
          <a:solidFill>
            <a:srgbClr val="FFFF00"/>
          </a:solidFill>
          <a:latin typeface="Monotype Corsiva" pitchFamily="66" charset="0"/>
        </a:defRPr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source=wiz&amp;uinfo=ww-1420-wh-708-fw-1195-fh-502-pd-1&amp;p=1&amp;text=%D0%B3%D0%BB%D0%B0%D0%B7%D0%B0%20%D0%BA%D0%B0%D1%80%D1%82%D0%B8%D0%BD%D0%BA%D0%B8&amp;noreask=1&amp;pos=38&amp;rpt=simage&amp;lr=2&amp;img_url=http://img1.liveinternet.ru/images/attach/c/8/104/967/104967455_large_CitySmileORG_w000703.jp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image" Target="../media/image3.wmf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slide" Target="slide7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yandex.ru/yandsearch?source=wiz&amp;uinfo=ww-1420-wh-708-fw-1195-fh-502-pd-1&amp;p=1&amp;text=%D0%B3%D0%BB%D0%B0%D0%B7%D0%BA%D0%B8%20%D0%BA%D0%B0%D1%80%D1%82%D0%B8%D0%BD%D0%BA%D0%B8&amp;noreask=1&amp;pos=59&amp;rpt=simage&amp;lr=2&amp;img_url=http://www.charla.ru/uploads/images/1/a/5/0/8901/e0c60a80de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shared.ru/" TargetMode="External"/><Relationship Id="rId2" Type="http://schemas.openxmlformats.org/officeDocument/2006/relationships/hyperlink" Target="http://ru.wikipedia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obshaga.kz/blog-86-269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-285776"/>
            <a:ext cx="7772400" cy="1470025"/>
          </a:xfrm>
        </p:spPr>
        <p:txBody>
          <a:bodyPr>
            <a:normAutofit/>
          </a:bodyPr>
          <a:lstStyle/>
          <a:p>
            <a:r>
              <a:rPr lang="ru-RU" sz="8800" dirty="0" smtClean="0">
                <a:ln>
                  <a:solidFill>
                    <a:srgbClr val="7030A0"/>
                  </a:solidFill>
                </a:ln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Глаза</a:t>
            </a:r>
            <a:endParaRPr lang="ru-RU" sz="8800" dirty="0">
              <a:ln>
                <a:solidFill>
                  <a:srgbClr val="7030A0"/>
                </a:solidFill>
              </a:ln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9218" name="Picture 2" descr="http://img-fotki.yandex.ru/get/6611/80261746.15e/0_99b3e_cec4846c_X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1142984"/>
            <a:ext cx="6899022" cy="4313057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5105400"/>
            <a:ext cx="6400800" cy="1752600"/>
          </a:xfrm>
        </p:spPr>
        <p:txBody>
          <a:bodyPr>
            <a:noAutofit/>
          </a:bodyPr>
          <a:lstStyle/>
          <a:p>
            <a:pPr algn="r"/>
            <a:r>
              <a:rPr lang="ru-RU" sz="4400" b="1" dirty="0" smtClean="0">
                <a:ln>
                  <a:solidFill>
                    <a:srgbClr val="7030A0"/>
                  </a:solidFill>
                </a:ln>
                <a:solidFill>
                  <a:srgbClr val="FF0066"/>
                </a:solidFill>
                <a:latin typeface="Monotype Corsiva" pitchFamily="66" charset="0"/>
              </a:rPr>
              <a:t>Выполнила ученица 7 класса </a:t>
            </a:r>
          </a:p>
          <a:p>
            <a:pPr algn="r"/>
            <a:r>
              <a:rPr lang="ru-RU" sz="4400" b="1" dirty="0" smtClean="0">
                <a:ln>
                  <a:solidFill>
                    <a:srgbClr val="7030A0"/>
                  </a:solidFill>
                </a:ln>
                <a:solidFill>
                  <a:srgbClr val="FF0066"/>
                </a:solidFill>
                <a:latin typeface="Monotype Corsiva" pitchFamily="66" charset="0"/>
              </a:rPr>
              <a:t>Лопаткина Елена</a:t>
            </a:r>
            <a:endParaRPr lang="ru-RU" sz="4400" b="1" dirty="0">
              <a:ln>
                <a:solidFill>
                  <a:srgbClr val="7030A0"/>
                </a:solidFill>
              </a:ln>
              <a:solidFill>
                <a:srgbClr val="FF0066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92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85784" y="1214422"/>
            <a:ext cx="9829840" cy="3797304"/>
          </a:xfrm>
        </p:spPr>
        <p:txBody>
          <a:bodyPr>
            <a:normAutofit/>
          </a:bodyPr>
          <a:lstStyle/>
          <a:p>
            <a:r>
              <a:rPr lang="ru-RU" sz="13000" b="1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rgbClr val="FF0066"/>
                </a:solidFill>
                <a:latin typeface="Monotype Corsiva" pitchFamily="66" charset="0"/>
              </a:rPr>
              <a:t>Конец</a:t>
            </a:r>
            <a:endParaRPr lang="ru-RU" sz="13000" b="1" dirty="0">
              <a:ln>
                <a:solidFill>
                  <a:schemeClr val="accent4">
                    <a:lumMod val="50000"/>
                  </a:schemeClr>
                </a:solidFill>
              </a:ln>
              <a:solidFill>
                <a:srgbClr val="FF0066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72074"/>
            <a:ext cx="8229600" cy="1054089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b="1" dirty="0" smtClean="0">
                <a:ln>
                  <a:solidFill>
                    <a:srgbClr val="7030A0"/>
                  </a:solidFill>
                </a:ln>
                <a:solidFill>
                  <a:srgbClr val="FF0066"/>
                </a:solidFill>
                <a:latin typeface="Monotype Corsiva" pitchFamily="66" charset="0"/>
              </a:rPr>
              <a:t>Содержание:</a:t>
            </a:r>
            <a:endParaRPr lang="ru-RU" sz="6600" b="1" dirty="0">
              <a:ln>
                <a:solidFill>
                  <a:srgbClr val="7030A0"/>
                </a:solidFill>
              </a:ln>
              <a:solidFill>
                <a:srgbClr val="FF0066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8543956" cy="4525963"/>
          </a:xfrm>
        </p:spPr>
        <p:txBody>
          <a:bodyPr>
            <a:normAutofit/>
          </a:bodyPr>
          <a:lstStyle/>
          <a:p>
            <a:pPr>
              <a:buClr>
                <a:srgbClr val="FF0066"/>
              </a:buClr>
              <a:buSzPct val="100000"/>
              <a:buFont typeface="Wingdings" pitchFamily="2" charset="2"/>
              <a:buChar char="v"/>
            </a:pPr>
            <a:r>
              <a:rPr lang="ru-RU" sz="4400" b="1" dirty="0" smtClean="0">
                <a:ln>
                  <a:solidFill>
                    <a:srgbClr val="7030A0"/>
                  </a:solidFill>
                </a:ln>
                <a:solidFill>
                  <a:srgbClr val="FF0066"/>
                </a:solidFill>
                <a:latin typeface="Monotype Corsiva" pitchFamily="66" charset="0"/>
                <a:hlinkClick r:id="rId2" action="ppaction://hlinksldjump"/>
              </a:rPr>
              <a:t>Что такое глаза?</a:t>
            </a:r>
            <a:endParaRPr lang="ru-RU" sz="4400" b="1" dirty="0" smtClean="0">
              <a:ln>
                <a:solidFill>
                  <a:srgbClr val="7030A0"/>
                </a:solidFill>
              </a:ln>
              <a:solidFill>
                <a:srgbClr val="FF0066"/>
              </a:solidFill>
              <a:latin typeface="Monotype Corsiva" pitchFamily="66" charset="0"/>
            </a:endParaRPr>
          </a:p>
          <a:p>
            <a:pPr>
              <a:buClr>
                <a:srgbClr val="FF0066"/>
              </a:buClr>
              <a:buSzPct val="100000"/>
              <a:buFont typeface="Wingdings" pitchFamily="2" charset="2"/>
              <a:buChar char="v"/>
            </a:pPr>
            <a:r>
              <a:rPr lang="ru-RU" sz="4400" b="1" dirty="0" smtClean="0">
                <a:ln>
                  <a:solidFill>
                    <a:srgbClr val="7030A0"/>
                  </a:solidFill>
                </a:ln>
                <a:solidFill>
                  <a:srgbClr val="FF0066"/>
                </a:solidFill>
                <a:latin typeface="Monotype Corsiva" pitchFamily="66" charset="0"/>
                <a:hlinkClick r:id="rId3" action="ppaction://hlinksldjump"/>
              </a:rPr>
              <a:t>Цвет глаз</a:t>
            </a:r>
            <a:endParaRPr lang="ru-RU" sz="4400" b="1" dirty="0" smtClean="0">
              <a:ln>
                <a:solidFill>
                  <a:srgbClr val="7030A0"/>
                </a:solidFill>
              </a:ln>
              <a:solidFill>
                <a:srgbClr val="FF0066"/>
              </a:solidFill>
              <a:latin typeface="Monotype Corsiva" pitchFamily="66" charset="0"/>
            </a:endParaRPr>
          </a:p>
          <a:p>
            <a:pPr>
              <a:buClr>
                <a:srgbClr val="FF0066"/>
              </a:buClr>
              <a:buSzPct val="100000"/>
              <a:buFont typeface="Wingdings" pitchFamily="2" charset="2"/>
              <a:buChar char="v"/>
            </a:pPr>
            <a:r>
              <a:rPr lang="ru-RU" sz="4400" b="1" dirty="0" smtClean="0">
                <a:ln>
                  <a:solidFill>
                    <a:srgbClr val="7030A0"/>
                  </a:solidFill>
                </a:ln>
                <a:solidFill>
                  <a:srgbClr val="FF0066"/>
                </a:solidFill>
                <a:latin typeface="Monotype Corsiva" pitchFamily="66" charset="0"/>
                <a:hlinkClick r:id="rId4" action="ppaction://hlinksldjump"/>
              </a:rPr>
              <a:t>Статистика</a:t>
            </a:r>
            <a:endParaRPr lang="ru-RU" sz="4400" b="1" dirty="0" smtClean="0">
              <a:ln>
                <a:solidFill>
                  <a:srgbClr val="7030A0"/>
                </a:solidFill>
              </a:ln>
              <a:solidFill>
                <a:srgbClr val="FF0066"/>
              </a:solidFill>
              <a:latin typeface="Monotype Corsiva" pitchFamily="66" charset="0"/>
            </a:endParaRPr>
          </a:p>
          <a:p>
            <a:pPr>
              <a:buClr>
                <a:srgbClr val="FF0066"/>
              </a:buClr>
              <a:buSzPct val="100000"/>
              <a:buFont typeface="Wingdings" pitchFamily="2" charset="2"/>
              <a:buChar char="v"/>
            </a:pPr>
            <a:r>
              <a:rPr lang="ru-RU" sz="4400" b="1" dirty="0" smtClean="0">
                <a:ln>
                  <a:solidFill>
                    <a:srgbClr val="7030A0"/>
                  </a:solidFill>
                </a:ln>
                <a:solidFill>
                  <a:srgbClr val="FF0066"/>
                </a:solidFill>
                <a:latin typeface="Monotype Corsiva" pitchFamily="66" charset="0"/>
                <a:hlinkClick r:id="rId5" action="ppaction://hlinksldjump"/>
              </a:rPr>
              <a:t>Стихотворная страничка</a:t>
            </a:r>
            <a:endParaRPr lang="ru-RU" sz="4400" b="1" dirty="0" smtClean="0">
              <a:ln>
                <a:solidFill>
                  <a:srgbClr val="7030A0"/>
                </a:solidFill>
              </a:ln>
              <a:solidFill>
                <a:srgbClr val="FF0066"/>
              </a:solidFill>
              <a:latin typeface="Monotype Corsiva" pitchFamily="66" charset="0"/>
            </a:endParaRPr>
          </a:p>
          <a:p>
            <a:pPr>
              <a:buClr>
                <a:srgbClr val="FF0066"/>
              </a:buClr>
              <a:buSzPct val="100000"/>
              <a:buFont typeface="Wingdings" pitchFamily="2" charset="2"/>
              <a:buChar char="v"/>
            </a:pPr>
            <a:r>
              <a:rPr lang="ru-RU" sz="4400" b="1" dirty="0" smtClean="0">
                <a:ln>
                  <a:solidFill>
                    <a:srgbClr val="7030A0"/>
                  </a:solidFill>
                </a:ln>
                <a:solidFill>
                  <a:srgbClr val="FF0066"/>
                </a:solidFill>
                <a:latin typeface="Monotype Corsiva" pitchFamily="66" charset="0"/>
                <a:hlinkClick r:id="rId6" action="ppaction://hlinksldjump"/>
              </a:rPr>
              <a:t>Список  литературы</a:t>
            </a:r>
            <a:endParaRPr lang="ru-RU" sz="4400" b="1" dirty="0">
              <a:ln>
                <a:solidFill>
                  <a:srgbClr val="7030A0"/>
                </a:solidFill>
              </a:ln>
              <a:solidFill>
                <a:srgbClr val="FF0066"/>
              </a:solidFill>
              <a:latin typeface="Monotype Corsiva" pitchFamily="66" charset="0"/>
            </a:endParaRPr>
          </a:p>
        </p:txBody>
      </p:sp>
      <p:pic>
        <p:nvPicPr>
          <p:cNvPr id="8193" name="Picture 1" descr="C:\Users\Аня\AppData\Local\Microsoft\Windows\Temporary Internet Files\Content.IE5\CUEXJB7K\MC900437797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flipH="1">
            <a:off x="7072330" y="214290"/>
            <a:ext cx="1854200" cy="1666875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819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7200" dirty="0" smtClean="0">
                <a:ln>
                  <a:solidFill>
                    <a:srgbClr val="7030A0"/>
                  </a:solidFill>
                </a:ln>
                <a:solidFill>
                  <a:srgbClr val="FF0066"/>
                </a:solidFill>
                <a:latin typeface="Monotype Corsiva" pitchFamily="66" charset="0"/>
              </a:rPr>
              <a:t>Что такое глаза? </a:t>
            </a:r>
            <a:endParaRPr lang="ru-RU" sz="7200" dirty="0">
              <a:ln>
                <a:solidFill>
                  <a:srgbClr val="7030A0"/>
                </a:solidFill>
              </a:ln>
              <a:solidFill>
                <a:srgbClr val="FF0066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40005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</a:rPr>
              <a:t>   </a:t>
            </a: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Monotype Corsiva" pitchFamily="66" charset="0"/>
              </a:rPr>
              <a:t> Человеческий глаз представляет из себя сложную систему.</a:t>
            </a:r>
          </a:p>
          <a:p>
            <a:pPr>
              <a:buNone/>
            </a:pP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Monotype Corsiva" pitchFamily="66" charset="0"/>
              </a:rPr>
              <a:t>    Ее цель – точное восприятие, обработка и передача  информации. </a:t>
            </a:r>
          </a:p>
          <a:p>
            <a:pPr>
              <a:buNone/>
            </a:pP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Monotype Corsiva" pitchFamily="66" charset="0"/>
              </a:rPr>
              <a:t>    Все отдельные части глаза служат выполнению этой цели  </a:t>
            </a:r>
            <a:endParaRPr lang="ru-RU" dirty="0">
              <a:ln>
                <a:solidFill>
                  <a:srgbClr val="FFC000"/>
                </a:solidFill>
              </a:ln>
              <a:solidFill>
                <a:srgbClr val="FFFF00"/>
              </a:solidFill>
              <a:latin typeface="Monotype Corsiva" pitchFamily="66" charset="0"/>
            </a:endParaRPr>
          </a:p>
        </p:txBody>
      </p:sp>
      <p:pic>
        <p:nvPicPr>
          <p:cNvPr id="7175" name="Picture 7" descr="http://kartinkas2011.narod.ru/Images/glaz/bbb4b661ce3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lum bright="-10000" contrast="30000"/>
          </a:blip>
          <a:srcRect/>
          <a:stretch>
            <a:fillRect/>
          </a:stretch>
        </p:blipFill>
        <p:spPr bwMode="auto">
          <a:xfrm>
            <a:off x="357158" y="4116561"/>
            <a:ext cx="2500362" cy="2312834"/>
          </a:xfrm>
          <a:prstGeom prst="rect">
            <a:avLst/>
          </a:prstGeom>
          <a:noFill/>
        </p:spPr>
      </p:pic>
      <p:pic>
        <p:nvPicPr>
          <p:cNvPr id="9" name="Picture 7" descr="http://kartinkas2011.narod.ru/Images/glaz/bbb4b661ce3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FFFF00">
                <a:tint val="45000"/>
                <a:satMod val="400000"/>
              </a:srgbClr>
            </a:duotone>
            <a:lum bright="-10000" contrast="30000"/>
          </a:blip>
          <a:srcRect/>
          <a:stretch>
            <a:fillRect/>
          </a:stretch>
        </p:blipFill>
        <p:spPr bwMode="auto">
          <a:xfrm>
            <a:off x="3286116" y="4143380"/>
            <a:ext cx="2571768" cy="2286016"/>
          </a:xfrm>
          <a:prstGeom prst="rect">
            <a:avLst/>
          </a:prstGeom>
          <a:noFill/>
        </p:spPr>
      </p:pic>
      <p:pic>
        <p:nvPicPr>
          <p:cNvPr id="10" name="Picture 7" descr="http://kartinkas2011.narod.ru/Images/glaz/bbb4b661ce3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  <a:lum bright="-20000" contrast="30000"/>
          </a:blip>
          <a:srcRect/>
          <a:stretch>
            <a:fillRect/>
          </a:stretch>
        </p:blipFill>
        <p:spPr bwMode="auto">
          <a:xfrm>
            <a:off x="6357950" y="4214818"/>
            <a:ext cx="2500330" cy="2214578"/>
          </a:xfrm>
          <a:prstGeom prst="rect">
            <a:avLst/>
          </a:prstGeom>
          <a:noFill/>
        </p:spPr>
      </p:pic>
      <p:sp>
        <p:nvSpPr>
          <p:cNvPr id="7" name="Управляющая кнопка: домой 6">
            <a:hlinkClick r:id="" action="ppaction://hlinkshowjump?jump=lastslideviewed" highlightClick="1"/>
          </p:cNvPr>
          <p:cNvSpPr/>
          <p:nvPr/>
        </p:nvSpPr>
        <p:spPr>
          <a:xfrm>
            <a:off x="4000496" y="6357958"/>
            <a:ext cx="642942" cy="500042"/>
          </a:xfrm>
          <a:prstGeom prst="actionButtonHome">
            <a:avLst/>
          </a:prstGeom>
          <a:solidFill>
            <a:srgbClr val="FF0066"/>
          </a:solidFill>
          <a:ln>
            <a:solidFill>
              <a:srgbClr val="FF66C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8286776" y="6357958"/>
            <a:ext cx="571504" cy="500042"/>
          </a:xfrm>
          <a:prstGeom prst="actionButtonForwardNext">
            <a:avLst/>
          </a:prstGeom>
          <a:solidFill>
            <a:srgbClr val="FF0066"/>
          </a:solidFill>
          <a:ln>
            <a:solidFill>
              <a:srgbClr val="FF66C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правляющая кнопка: назад 11">
            <a:hlinkClick r:id="" action="ppaction://hlinkshowjump?jump=previousslide" highlightClick="1"/>
          </p:cNvPr>
          <p:cNvSpPr/>
          <p:nvPr/>
        </p:nvSpPr>
        <p:spPr>
          <a:xfrm>
            <a:off x="357158" y="6357958"/>
            <a:ext cx="571504" cy="500042"/>
          </a:xfrm>
          <a:prstGeom prst="actionButtonBackPrevious">
            <a:avLst/>
          </a:prstGeom>
          <a:solidFill>
            <a:srgbClr val="FF0066"/>
          </a:solidFill>
          <a:ln>
            <a:solidFill>
              <a:srgbClr val="FF66C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717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ln>
                  <a:solidFill>
                    <a:srgbClr val="7030A0"/>
                  </a:solidFill>
                </a:ln>
                <a:solidFill>
                  <a:srgbClr val="FF0066"/>
                </a:solidFill>
                <a:latin typeface="Monotype Corsiva" pitchFamily="66" charset="0"/>
              </a:rPr>
              <a:t>Цвет глаз</a:t>
            </a:r>
            <a:endParaRPr lang="ru-RU" sz="5400" b="1" dirty="0">
              <a:ln>
                <a:solidFill>
                  <a:srgbClr val="7030A0"/>
                </a:solidFill>
              </a:ln>
              <a:solidFill>
                <a:srgbClr val="FF0066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n>
                  <a:solidFill>
                    <a:srgbClr val="7030A0"/>
                  </a:solidFill>
                </a:ln>
                <a:solidFill>
                  <a:srgbClr val="FF0066"/>
                </a:solidFill>
              </a:rPr>
              <a:t>    </a:t>
            </a:r>
            <a:r>
              <a:rPr lang="ru-RU" sz="3600" b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Monotype Corsiva" pitchFamily="66" charset="0"/>
              </a:rPr>
              <a:t>У каждого человека глаза неповторимы по своей окраске. </a:t>
            </a:r>
          </a:p>
          <a:p>
            <a:pPr>
              <a:buNone/>
            </a:pPr>
            <a:r>
              <a:rPr lang="ru-RU" b="1" dirty="0" smtClean="0">
                <a:ln>
                  <a:solidFill>
                    <a:srgbClr val="7030A0"/>
                  </a:solidFill>
                </a:ln>
                <a:solidFill>
                  <a:srgbClr val="FF0066"/>
                </a:solidFill>
              </a:rPr>
              <a:t>    </a:t>
            </a:r>
            <a:endParaRPr lang="ru-RU" b="1" dirty="0">
              <a:ln>
                <a:solidFill>
                  <a:srgbClr val="7030A0"/>
                </a:solidFill>
              </a:ln>
              <a:solidFill>
                <a:srgbClr val="FF0066"/>
              </a:solidFill>
            </a:endParaRPr>
          </a:p>
        </p:txBody>
      </p:sp>
      <p:pic>
        <p:nvPicPr>
          <p:cNvPr id="7170" name="Picture 2" descr="http://www.web.iran-forum.ir/uploads/posts/2011-09/1315780059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6182" y="2643182"/>
            <a:ext cx="5021582" cy="371477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chemeClr val="accent6">
                <a:lumMod val="60000"/>
                <a:lumOff val="4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172" name="Picture 4" descr="http://static.diary.ru/userdir/1/4/1/5/1415043/7453527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2643182"/>
            <a:ext cx="2752725" cy="3724276"/>
          </a:xfrm>
          <a:prstGeom prst="rect">
            <a:avLst/>
          </a:prstGeom>
          <a:noFill/>
        </p:spPr>
      </p:pic>
      <p:sp>
        <p:nvSpPr>
          <p:cNvPr id="7" name="Управляющая кнопка: назад 6">
            <a:hlinkClick r:id="" action="ppaction://hlinkshowjump?jump=previousslide" highlightClick="1"/>
          </p:cNvPr>
          <p:cNvSpPr/>
          <p:nvPr/>
        </p:nvSpPr>
        <p:spPr>
          <a:xfrm>
            <a:off x="357158" y="6357958"/>
            <a:ext cx="571504" cy="500042"/>
          </a:xfrm>
          <a:prstGeom prst="actionButtonBackPrevious">
            <a:avLst/>
          </a:prstGeom>
          <a:solidFill>
            <a:srgbClr val="FF0066"/>
          </a:solidFill>
          <a:ln>
            <a:solidFill>
              <a:srgbClr val="FF66C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домой 7">
            <a:hlinkClick r:id="" action="ppaction://hlinkshowjump?jump=lastslideviewed" highlightClick="1"/>
          </p:cNvPr>
          <p:cNvSpPr/>
          <p:nvPr/>
        </p:nvSpPr>
        <p:spPr>
          <a:xfrm>
            <a:off x="4000496" y="6357958"/>
            <a:ext cx="642942" cy="500042"/>
          </a:xfrm>
          <a:prstGeom prst="actionButtonHome">
            <a:avLst/>
          </a:prstGeom>
          <a:solidFill>
            <a:srgbClr val="FF0066"/>
          </a:solidFill>
          <a:ln>
            <a:solidFill>
              <a:srgbClr val="FF66C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8286776" y="6357958"/>
            <a:ext cx="571504" cy="500042"/>
          </a:xfrm>
          <a:prstGeom prst="actionButtonForwardNext">
            <a:avLst/>
          </a:prstGeom>
          <a:solidFill>
            <a:srgbClr val="FF0066"/>
          </a:solidFill>
          <a:ln>
            <a:solidFill>
              <a:srgbClr val="FF66C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717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717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ln>
                  <a:solidFill>
                    <a:srgbClr val="7030A0"/>
                  </a:solidFill>
                </a:ln>
                <a:solidFill>
                  <a:srgbClr val="FF0066"/>
                </a:solidFill>
                <a:latin typeface="Monotype Corsiva" pitchFamily="66" charset="0"/>
              </a:rPr>
              <a:t>Статистика</a:t>
            </a:r>
            <a:endParaRPr lang="ru-RU" sz="5400" b="1" dirty="0">
              <a:ln>
                <a:solidFill>
                  <a:srgbClr val="7030A0"/>
                </a:solidFill>
              </a:ln>
              <a:solidFill>
                <a:srgbClr val="FF0066"/>
              </a:solidFill>
              <a:latin typeface="Monotype Corsiva" pitchFamily="66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928802"/>
          <a:ext cx="8001056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28"/>
                <a:gridCol w="4000528"/>
              </a:tblGrid>
              <a:tr h="799676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Monotype Corsiva" pitchFamily="66" charset="0"/>
                        </a:rPr>
                        <a:t>Цвет глаз</a:t>
                      </a:r>
                      <a:endParaRPr lang="ru-RU" sz="3200" dirty="0">
                        <a:latin typeface="Monotype Corsiva" pitchFamily="66" charset="0"/>
                      </a:endParaRPr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Monotype Corsiva" pitchFamily="66" charset="0"/>
                        </a:rPr>
                        <a:t>Численность людей в России</a:t>
                      </a:r>
                      <a:endParaRPr lang="ru-RU" sz="2800" dirty="0">
                        <a:latin typeface="Monotype Corsiva" pitchFamily="66" charset="0"/>
                      </a:endParaRPr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solidFill>
                      <a:srgbClr val="FF66CC"/>
                    </a:solidFill>
                  </a:tcPr>
                </a:tc>
              </a:tr>
              <a:tr h="463304">
                <a:tc>
                  <a:txBody>
                    <a:bodyPr/>
                    <a:lstStyle/>
                    <a:p>
                      <a:pPr algn="ctr"/>
                      <a:r>
                        <a:rPr lang="ru-RU" sz="2800" b="0" i="0" dirty="0" smtClean="0">
                          <a:solidFill>
                            <a:srgbClr val="FF0066"/>
                          </a:solidFill>
                          <a:latin typeface="Monotype Corsiva" pitchFamily="66" charset="0"/>
                        </a:rPr>
                        <a:t>Зеленые и Черные</a:t>
                      </a:r>
                      <a:endParaRPr lang="ru-RU" sz="2800" b="0" i="0" dirty="0">
                        <a:solidFill>
                          <a:srgbClr val="FF0066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FF0066"/>
                          </a:solidFill>
                          <a:latin typeface="Monotype Corsiva" pitchFamily="66" charset="0"/>
                        </a:rPr>
                        <a:t>5%</a:t>
                      </a:r>
                      <a:endParaRPr lang="ru-RU" sz="2800" dirty="0">
                        <a:solidFill>
                          <a:srgbClr val="FF0066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solidFill>
                      <a:srgbClr val="FFCCFF"/>
                    </a:solidFill>
                  </a:tcPr>
                </a:tc>
              </a:tr>
              <a:tr h="4633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i="0" dirty="0" smtClean="0">
                          <a:solidFill>
                            <a:srgbClr val="FF0066"/>
                          </a:solidFill>
                          <a:latin typeface="Monotype Corsiva" pitchFamily="66" charset="0"/>
                        </a:rPr>
                        <a:t>Карие</a:t>
                      </a:r>
                      <a:r>
                        <a:rPr lang="ru-RU" sz="2800" b="0" i="0" baseline="0" dirty="0" smtClean="0">
                          <a:solidFill>
                            <a:srgbClr val="FF0066"/>
                          </a:solidFill>
                          <a:latin typeface="Monotype Corsiva" pitchFamily="66" charset="0"/>
                        </a:rPr>
                        <a:t> и</a:t>
                      </a:r>
                      <a:r>
                        <a:rPr lang="ru-RU" sz="2800" b="0" i="0" dirty="0" smtClean="0">
                          <a:solidFill>
                            <a:srgbClr val="FF0066"/>
                          </a:solidFill>
                          <a:latin typeface="Monotype Corsiva" pitchFamily="66" charset="0"/>
                        </a:rPr>
                        <a:t> Болотные</a:t>
                      </a:r>
                    </a:p>
                    <a:p>
                      <a:pPr algn="ctr"/>
                      <a:endParaRPr lang="ru-RU" sz="2800" b="0" i="0" dirty="0">
                        <a:solidFill>
                          <a:srgbClr val="FF0066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FF0066"/>
                          </a:solidFill>
                          <a:latin typeface="Monotype Corsiva" pitchFamily="66" charset="0"/>
                        </a:rPr>
                        <a:t>25%</a:t>
                      </a:r>
                      <a:endParaRPr lang="ru-RU" sz="2800" dirty="0">
                        <a:solidFill>
                          <a:srgbClr val="FF0066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solidFill>
                      <a:srgbClr val="FFCCFF"/>
                    </a:solidFill>
                  </a:tcPr>
                </a:tc>
              </a:tr>
              <a:tr h="4633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i="0" dirty="0" err="1" smtClean="0">
                          <a:solidFill>
                            <a:srgbClr val="FF0066"/>
                          </a:solidFill>
                          <a:latin typeface="Monotype Corsiva" pitchFamily="66" charset="0"/>
                        </a:rPr>
                        <a:t>Голубые</a:t>
                      </a:r>
                      <a:r>
                        <a:rPr lang="ru-RU" sz="2800" b="0" i="0" dirty="0" smtClean="0">
                          <a:solidFill>
                            <a:srgbClr val="FF0066"/>
                          </a:solidFill>
                          <a:latin typeface="Monotype Corsiva" pitchFamily="66" charset="0"/>
                        </a:rPr>
                        <a:t> и Синие</a:t>
                      </a:r>
                    </a:p>
                    <a:p>
                      <a:pPr algn="ctr"/>
                      <a:endParaRPr lang="ru-RU" sz="2800" b="0" i="0" dirty="0">
                        <a:solidFill>
                          <a:srgbClr val="FF0066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FF0066"/>
                          </a:solidFill>
                          <a:latin typeface="Monotype Corsiva" pitchFamily="66" charset="0"/>
                        </a:rPr>
                        <a:t>20%</a:t>
                      </a:r>
                      <a:endParaRPr lang="ru-RU" sz="2800" dirty="0">
                        <a:solidFill>
                          <a:srgbClr val="FF0066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solidFill>
                      <a:srgbClr val="FFCCFF"/>
                    </a:solidFill>
                  </a:tcPr>
                </a:tc>
              </a:tr>
              <a:tr h="463304">
                <a:tc>
                  <a:txBody>
                    <a:bodyPr/>
                    <a:lstStyle/>
                    <a:p>
                      <a:pPr algn="ctr"/>
                      <a:r>
                        <a:rPr lang="ru-RU" sz="2800" b="0" i="0" dirty="0" smtClean="0">
                          <a:solidFill>
                            <a:srgbClr val="FF0066"/>
                          </a:solidFill>
                          <a:latin typeface="Monotype Corsiva" pitchFamily="66" charset="0"/>
                        </a:rPr>
                        <a:t>Серые</a:t>
                      </a:r>
                      <a:endParaRPr lang="ru-RU" sz="2800" b="0" i="0" dirty="0">
                        <a:solidFill>
                          <a:srgbClr val="FF0066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FF0066"/>
                          </a:solidFill>
                          <a:latin typeface="Monotype Corsiva" pitchFamily="66" charset="0"/>
                        </a:rPr>
                        <a:t>50%</a:t>
                      </a:r>
                      <a:endParaRPr lang="ru-RU" sz="2800" dirty="0">
                        <a:solidFill>
                          <a:srgbClr val="FF0066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>
          <a:xfrm>
            <a:off x="357158" y="6357958"/>
            <a:ext cx="571504" cy="500042"/>
          </a:xfrm>
          <a:prstGeom prst="actionButtonBackPrevious">
            <a:avLst/>
          </a:prstGeom>
          <a:solidFill>
            <a:srgbClr val="FF0066"/>
          </a:solidFill>
          <a:ln>
            <a:solidFill>
              <a:srgbClr val="FF66C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омой 5">
            <a:hlinkClick r:id="" action="ppaction://hlinkshowjump?jump=lastslideviewed" highlightClick="1"/>
          </p:cNvPr>
          <p:cNvSpPr/>
          <p:nvPr/>
        </p:nvSpPr>
        <p:spPr>
          <a:xfrm>
            <a:off x="4000496" y="6357958"/>
            <a:ext cx="642942" cy="500042"/>
          </a:xfrm>
          <a:prstGeom prst="actionButtonHome">
            <a:avLst/>
          </a:prstGeom>
          <a:solidFill>
            <a:srgbClr val="FF0066"/>
          </a:solidFill>
          <a:ln>
            <a:solidFill>
              <a:srgbClr val="FF66C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286776" y="6357958"/>
            <a:ext cx="571504" cy="500042"/>
          </a:xfrm>
          <a:prstGeom prst="actionButtonForwardNext">
            <a:avLst/>
          </a:prstGeom>
          <a:solidFill>
            <a:srgbClr val="FF0066"/>
          </a:solidFill>
          <a:ln>
            <a:solidFill>
              <a:srgbClr val="FF66C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ln>
                  <a:solidFill>
                    <a:srgbClr val="7030A0"/>
                  </a:solidFill>
                </a:ln>
                <a:solidFill>
                  <a:srgbClr val="FF0066"/>
                </a:solidFill>
                <a:latin typeface="Monotype Corsiva" pitchFamily="66" charset="0"/>
              </a:rPr>
              <a:t>Статистика</a:t>
            </a:r>
            <a:endParaRPr lang="ru-RU" sz="5400" b="1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500034" y="1500174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357158" y="6357958"/>
            <a:ext cx="571504" cy="500042"/>
          </a:xfrm>
          <a:prstGeom prst="actionButtonBackPrevious">
            <a:avLst/>
          </a:prstGeom>
          <a:solidFill>
            <a:srgbClr val="FF0066"/>
          </a:solidFill>
          <a:ln>
            <a:solidFill>
              <a:srgbClr val="FF66C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омой 4">
            <a:hlinkClick r:id="" action="ppaction://hlinkshowjump?jump=lastslideviewed" highlightClick="1"/>
          </p:cNvPr>
          <p:cNvSpPr/>
          <p:nvPr/>
        </p:nvSpPr>
        <p:spPr>
          <a:xfrm>
            <a:off x="4000496" y="6357958"/>
            <a:ext cx="642942" cy="500042"/>
          </a:xfrm>
          <a:prstGeom prst="actionButtonHome">
            <a:avLst/>
          </a:prstGeom>
          <a:solidFill>
            <a:srgbClr val="FF0066"/>
          </a:solidFill>
          <a:ln>
            <a:solidFill>
              <a:srgbClr val="FF66C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286776" y="6357958"/>
            <a:ext cx="571504" cy="500042"/>
          </a:xfrm>
          <a:prstGeom prst="actionButtonForwardNext">
            <a:avLst/>
          </a:prstGeom>
          <a:solidFill>
            <a:srgbClr val="FF0066"/>
          </a:solidFill>
          <a:ln>
            <a:solidFill>
              <a:srgbClr val="FF66C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8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ru-RU" b="1" dirty="0" smtClean="0">
                <a:ln>
                  <a:solidFill>
                    <a:srgbClr val="7030A0"/>
                  </a:solidFill>
                </a:ln>
                <a:solidFill>
                  <a:srgbClr val="FF0066"/>
                </a:solidFill>
                <a:latin typeface="Monotype Corsiva" pitchFamily="66" charset="0"/>
              </a:rPr>
              <a:t>Стихотворная страничка</a:t>
            </a:r>
            <a:endParaRPr lang="ru-RU" b="1" dirty="0">
              <a:ln>
                <a:solidFill>
                  <a:srgbClr val="7030A0"/>
                </a:solidFill>
              </a:ln>
              <a:solidFill>
                <a:srgbClr val="FF0066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500042"/>
            <a:ext cx="9144000" cy="6357958"/>
          </a:xfrm>
        </p:spPr>
        <p:txBody>
          <a:bodyPr>
            <a:noAutofit/>
          </a:bodyPr>
          <a:lstStyle/>
          <a:p>
            <a:endParaRPr lang="ru-RU" sz="2400" dirty="0" smtClean="0"/>
          </a:p>
          <a:p>
            <a:pPr>
              <a:buNone/>
            </a:pPr>
            <a:r>
              <a:rPr lang="ru-RU" sz="2400" b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Monotype Corsiva" pitchFamily="66" charset="0"/>
              </a:rPr>
              <a:t>Коль счастлив ты, иль грусть взяла   </a:t>
            </a:r>
          </a:p>
          <a:p>
            <a:pPr>
              <a:buNone/>
            </a:pPr>
            <a:r>
              <a:rPr lang="ru-RU" sz="2400" b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Monotype Corsiva" pitchFamily="66" charset="0"/>
              </a:rPr>
              <a:t>  О том расскажут нам глаза.  </a:t>
            </a:r>
          </a:p>
          <a:p>
            <a:pPr>
              <a:buNone/>
            </a:pPr>
            <a:r>
              <a:rPr lang="ru-RU" sz="2400" b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Monotype Corsiva" pitchFamily="66" charset="0"/>
              </a:rPr>
              <a:t>    Глаза ведь зеркало души, </a:t>
            </a:r>
          </a:p>
          <a:p>
            <a:pPr>
              <a:buNone/>
            </a:pPr>
            <a:r>
              <a:rPr lang="ru-RU" sz="2400" b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Monotype Corsiva" pitchFamily="66" charset="0"/>
              </a:rPr>
              <a:t>      В них видно тайные мечты. В глазах увидеть можно свет, </a:t>
            </a:r>
          </a:p>
          <a:p>
            <a:pPr>
              <a:buNone/>
            </a:pPr>
            <a:r>
              <a:rPr lang="ru-RU" sz="2400" b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Monotype Corsiva" pitchFamily="66" charset="0"/>
              </a:rPr>
              <a:t>        Или же тьму, коль света нет, </a:t>
            </a:r>
          </a:p>
          <a:p>
            <a:pPr>
              <a:buNone/>
            </a:pPr>
            <a:r>
              <a:rPr lang="ru-RU" sz="2400" b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Monotype Corsiva" pitchFamily="66" charset="0"/>
              </a:rPr>
              <a:t>          Желанья тайные видны. </a:t>
            </a:r>
          </a:p>
          <a:p>
            <a:pPr>
              <a:buNone/>
            </a:pPr>
            <a:r>
              <a:rPr lang="ru-RU" sz="2400" b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Monotype Corsiva" pitchFamily="66" charset="0"/>
              </a:rPr>
              <a:t>           О всем расскажут нам они. Когда любовь вдруг посетила, </a:t>
            </a:r>
          </a:p>
          <a:p>
            <a:pPr>
              <a:buNone/>
            </a:pPr>
            <a:r>
              <a:rPr lang="ru-RU" sz="2400" b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Monotype Corsiva" pitchFamily="66" charset="0"/>
              </a:rPr>
              <a:t>          Как грозный плющ тебя скрутила,   </a:t>
            </a:r>
          </a:p>
          <a:p>
            <a:pPr>
              <a:buNone/>
            </a:pPr>
            <a:r>
              <a:rPr lang="ru-RU" sz="2400" b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Monotype Corsiva" pitchFamily="66" charset="0"/>
              </a:rPr>
              <a:t>        Глаза прекрасны, блеск в глазах,</a:t>
            </a:r>
          </a:p>
          <a:p>
            <a:pPr>
              <a:buNone/>
            </a:pPr>
            <a:r>
              <a:rPr lang="ru-RU" sz="2400" b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Monotype Corsiva" pitchFamily="66" charset="0"/>
              </a:rPr>
              <a:t>      И потерять любовь в них страх. Глаза зеркальные моря, </a:t>
            </a:r>
          </a:p>
          <a:p>
            <a:pPr>
              <a:buNone/>
            </a:pPr>
            <a:r>
              <a:rPr lang="ru-RU" sz="2400" b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Monotype Corsiva" pitchFamily="66" charset="0"/>
              </a:rPr>
              <a:t>    Сквозь них увижу я тебя, </a:t>
            </a:r>
          </a:p>
          <a:p>
            <a:pPr>
              <a:buNone/>
            </a:pPr>
            <a:r>
              <a:rPr lang="ru-RU" sz="2400" b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Monotype Corsiva" pitchFamily="66" charset="0"/>
              </a:rPr>
              <a:t>  В них крик живет твоей души. </a:t>
            </a:r>
          </a:p>
          <a:p>
            <a:pPr>
              <a:buNone/>
            </a:pPr>
            <a:r>
              <a:rPr lang="ru-RU" sz="2400" b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Monotype Corsiva" pitchFamily="66" charset="0"/>
              </a:rPr>
              <a:t>Глаза! О, как вы хороши. </a:t>
            </a:r>
            <a:endParaRPr lang="ru-RU" sz="2400" b="1" dirty="0">
              <a:ln>
                <a:solidFill>
                  <a:srgbClr val="FFC000"/>
                </a:solidFill>
              </a:ln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214282" y="6357958"/>
            <a:ext cx="571504" cy="500042"/>
          </a:xfrm>
          <a:prstGeom prst="actionButtonBackPrevious">
            <a:avLst/>
          </a:prstGeom>
          <a:solidFill>
            <a:srgbClr val="FF0066"/>
          </a:solidFill>
          <a:ln>
            <a:solidFill>
              <a:srgbClr val="FF66C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омой 4">
            <a:hlinkClick r:id="" action="ppaction://hlinkshowjump?jump=lastslideviewed" highlightClick="1"/>
          </p:cNvPr>
          <p:cNvSpPr/>
          <p:nvPr/>
        </p:nvSpPr>
        <p:spPr>
          <a:xfrm>
            <a:off x="4000496" y="6357958"/>
            <a:ext cx="642942" cy="500042"/>
          </a:xfrm>
          <a:prstGeom prst="actionButtonHome">
            <a:avLst/>
          </a:prstGeom>
          <a:solidFill>
            <a:srgbClr val="FF0066"/>
          </a:solidFill>
          <a:ln>
            <a:solidFill>
              <a:srgbClr val="FF66C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286776" y="6357958"/>
            <a:ext cx="571504" cy="500042"/>
          </a:xfrm>
          <a:prstGeom prst="actionButtonForwardNext">
            <a:avLst/>
          </a:prstGeom>
          <a:solidFill>
            <a:srgbClr val="FF0066"/>
          </a:solidFill>
          <a:ln>
            <a:solidFill>
              <a:srgbClr val="FF66C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 tmFilter="0,0; .5, 1; 1, 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 tmFilter="0,0; .5, 1; 1, 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 tmFilter="0,0; .5, 1; 1, 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 tmFilter="0,0; .5, 1; 1, 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 tmFilter="0,0; .5, 1; 1, 1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 tmFilter="0,0; .5, 1; 1, 1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 tmFilter="0,0; .5, 1; 1, 1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>
                  <a:solidFill>
                    <a:srgbClr val="7030A0"/>
                  </a:solidFill>
                </a:ln>
                <a:solidFill>
                  <a:srgbClr val="FF0066"/>
                </a:solidFill>
                <a:latin typeface="Monotype Corsiva" pitchFamily="66" charset="0"/>
              </a:rPr>
              <a:t>Стихотворная страничка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357298"/>
            <a:ext cx="9072626" cy="492922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800" b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Monotype Corsiva" pitchFamily="66" charset="0"/>
              </a:rPr>
              <a:t>  А у весны зеленые глаза. </a:t>
            </a:r>
          </a:p>
          <a:p>
            <a:pPr>
              <a:buNone/>
            </a:pPr>
            <a:r>
              <a:rPr lang="ru-RU" sz="3800" b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Monotype Corsiva" pitchFamily="66" charset="0"/>
              </a:rPr>
              <a:t>   </a:t>
            </a:r>
            <a:r>
              <a:rPr lang="ru-RU" sz="38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Monotype Corsiva" pitchFamily="66" charset="0"/>
              </a:rPr>
              <a:t>В них солнца лучик прыгает, играя,</a:t>
            </a:r>
          </a:p>
          <a:p>
            <a:pPr>
              <a:buNone/>
            </a:pPr>
            <a:r>
              <a:rPr lang="ru-RU" sz="38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Monotype Corsiva" pitchFamily="66" charset="0"/>
              </a:rPr>
              <a:t>     Небес благословенных бирюза</a:t>
            </a:r>
            <a:br>
              <a:rPr lang="ru-RU" sz="38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Monotype Corsiva" pitchFamily="66" charset="0"/>
              </a:rPr>
            </a:br>
            <a:r>
              <a:rPr lang="ru-RU" sz="38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Monotype Corsiva" pitchFamily="66" charset="0"/>
              </a:rPr>
              <a:t>   В них льдинкою прозрачной нежно тает.</a:t>
            </a:r>
          </a:p>
          <a:p>
            <a:pPr>
              <a:buNone/>
            </a:pPr>
            <a:r>
              <a:rPr lang="ru-RU" sz="38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Monotype Corsiva" pitchFamily="66" charset="0"/>
              </a:rPr>
              <a:t>        А у весны зеленые глаза.</a:t>
            </a:r>
            <a:br>
              <a:rPr lang="ru-RU" sz="38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Monotype Corsiva" pitchFamily="66" charset="0"/>
              </a:rPr>
            </a:br>
            <a:r>
              <a:rPr lang="ru-RU" sz="38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Monotype Corsiva" pitchFamily="66" charset="0"/>
              </a:rPr>
              <a:t>     Посмотришь в них – и в сердце свет польется</a:t>
            </a:r>
            <a:br>
              <a:rPr lang="ru-RU" sz="38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Monotype Corsiva" pitchFamily="66" charset="0"/>
              </a:rPr>
            </a:br>
            <a:r>
              <a:rPr lang="ru-RU" sz="38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Monotype Corsiva" pitchFamily="66" charset="0"/>
              </a:rPr>
              <a:t>      И чистая хрустальная слеза </a:t>
            </a:r>
          </a:p>
          <a:p>
            <a:pPr>
              <a:buNone/>
            </a:pPr>
            <a:r>
              <a:rPr lang="ru-RU" sz="38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Monotype Corsiva" pitchFamily="66" charset="0"/>
              </a:rPr>
              <a:t>         К душе измученной надеждой прикоснется.</a:t>
            </a:r>
          </a:p>
          <a:p>
            <a:pPr>
              <a:buNone/>
            </a:pPr>
            <a:r>
              <a:rPr lang="ru-RU" sz="38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Monotype Corsiva" pitchFamily="66" charset="0"/>
              </a:rPr>
              <a:t>       А у весны зеленые глаза.</a:t>
            </a:r>
          </a:p>
          <a:p>
            <a:pPr>
              <a:buNone/>
            </a:pPr>
            <a:r>
              <a:rPr lang="ru-RU" sz="38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Monotype Corsiva" pitchFamily="66" charset="0"/>
              </a:rPr>
              <a:t>     Их  свет волшебный  все нежней  с годами…</a:t>
            </a:r>
          </a:p>
          <a:p>
            <a:pPr>
              <a:buNone/>
            </a:pPr>
            <a:r>
              <a:rPr lang="ru-RU" sz="38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Monotype Corsiva" pitchFamily="66" charset="0"/>
              </a:rPr>
              <a:t>   И ты поймешь, что позабыть нельзя </a:t>
            </a:r>
          </a:p>
          <a:p>
            <a:pPr>
              <a:buNone/>
            </a:pPr>
            <a:r>
              <a:rPr lang="ru-RU" sz="38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Monotype Corsiva" pitchFamily="66" charset="0"/>
              </a:rPr>
              <a:t>Весну с зелеными, как у меня, глазами…</a:t>
            </a:r>
          </a:p>
          <a:p>
            <a:endParaRPr lang="ru-RU" dirty="0"/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357158" y="6357958"/>
            <a:ext cx="571504" cy="500042"/>
          </a:xfrm>
          <a:prstGeom prst="actionButtonBackPrevious">
            <a:avLst/>
          </a:prstGeom>
          <a:solidFill>
            <a:srgbClr val="FF0066"/>
          </a:solidFill>
          <a:ln>
            <a:solidFill>
              <a:srgbClr val="FF66C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омой 4">
            <a:hlinkClick r:id="" action="ppaction://hlinkshowjump?jump=lastslideviewed" highlightClick="1"/>
          </p:cNvPr>
          <p:cNvSpPr/>
          <p:nvPr/>
        </p:nvSpPr>
        <p:spPr>
          <a:xfrm>
            <a:off x="4000496" y="6357958"/>
            <a:ext cx="642942" cy="500042"/>
          </a:xfrm>
          <a:prstGeom prst="actionButtonHome">
            <a:avLst/>
          </a:prstGeom>
          <a:solidFill>
            <a:srgbClr val="FF0066"/>
          </a:solidFill>
          <a:ln>
            <a:solidFill>
              <a:srgbClr val="FF66C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286776" y="6357958"/>
            <a:ext cx="571504" cy="500042"/>
          </a:xfrm>
          <a:prstGeom prst="actionButtonForwardNext">
            <a:avLst/>
          </a:prstGeom>
          <a:solidFill>
            <a:srgbClr val="FF0066"/>
          </a:solidFill>
          <a:ln>
            <a:solidFill>
              <a:srgbClr val="FF66C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 tmFilter="0,0; .5, 1; 1, 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 tmFilter="0,0; .5, 1; 1, 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ln>
                  <a:solidFill>
                    <a:srgbClr val="7030A0"/>
                  </a:solidFill>
                </a:ln>
                <a:solidFill>
                  <a:srgbClr val="FF0066"/>
                </a:solidFill>
                <a:latin typeface="Monotype Corsiva" pitchFamily="66" charset="0"/>
              </a:rPr>
              <a:t>Список литературы</a:t>
            </a:r>
            <a:endParaRPr lang="ru-RU" sz="5400" b="1" dirty="0">
              <a:ln>
                <a:solidFill>
                  <a:srgbClr val="7030A0"/>
                </a:solidFill>
              </a:ln>
              <a:solidFill>
                <a:srgbClr val="FF0066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http://ru.wikipedia.org/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http://www.myshared.ru/</a:t>
            </a:r>
            <a:endParaRPr lang="ru-RU" dirty="0" smtClean="0"/>
          </a:p>
          <a:p>
            <a:r>
              <a:rPr lang="en-US" dirty="0" smtClean="0">
                <a:hlinkClick r:id="rId4"/>
              </a:rPr>
              <a:t>http://obshaga.kz/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Управляющая кнопка: домой 4">
            <a:hlinkClick r:id="" action="ppaction://hlinkshowjump?jump=lastslideviewed" highlightClick="1"/>
          </p:cNvPr>
          <p:cNvSpPr/>
          <p:nvPr/>
        </p:nvSpPr>
        <p:spPr>
          <a:xfrm>
            <a:off x="4000496" y="6357958"/>
            <a:ext cx="642942" cy="500042"/>
          </a:xfrm>
          <a:prstGeom prst="actionButtonHome">
            <a:avLst/>
          </a:prstGeom>
          <a:solidFill>
            <a:srgbClr val="FF0066"/>
          </a:solidFill>
          <a:ln>
            <a:solidFill>
              <a:srgbClr val="FF66C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107</Words>
  <Application>Microsoft Office PowerPoint</Application>
  <PresentationFormat>Экран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Глаза</vt:lpstr>
      <vt:lpstr>Содержание:</vt:lpstr>
      <vt:lpstr>Что такое глаза? </vt:lpstr>
      <vt:lpstr>Цвет глаз</vt:lpstr>
      <vt:lpstr>Статистика</vt:lpstr>
      <vt:lpstr>Статистика</vt:lpstr>
      <vt:lpstr>Стихотворная страничка</vt:lpstr>
      <vt:lpstr>Стихотворная страничка</vt:lpstr>
      <vt:lpstr>Список литературы</vt:lpstr>
      <vt:lpstr>Конец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МБОУ Сойгинская СОШ</dc:creator>
  <cp:lastModifiedBy>User</cp:lastModifiedBy>
  <cp:revision>36</cp:revision>
  <dcterms:created xsi:type="dcterms:W3CDTF">2014-05-09T13:13:28Z</dcterms:created>
  <dcterms:modified xsi:type="dcterms:W3CDTF">2014-05-26T09:20:38Z</dcterms:modified>
</cp:coreProperties>
</file>